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16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3/17/18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3/17/18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3/17/18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3/17/18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3/17/18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3/17/18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3/17/18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3/17/18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cs.edu/knapsack/" TargetMode="External"/><Relationship Id="rId2" Type="http://schemas.openxmlformats.org/officeDocument/2006/relationships/hyperlink" Target="https://educationaltechnology.net/backward-design-understanding-by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Dustin Kidd</a:t>
            </a:r>
          </a:p>
          <a:p>
            <a:r>
              <a:rPr lang="en-US" dirty="0"/>
              <a:t>Associate Professor, Sociology</a:t>
            </a:r>
          </a:p>
          <a:p>
            <a:endParaRPr lang="en-US" dirty="0"/>
          </a:p>
          <a:p>
            <a:r>
              <a:rPr lang="en-US" dirty="0"/>
              <a:t>Director, Intellectual Heritage</a:t>
            </a:r>
          </a:p>
          <a:p>
            <a:endParaRPr lang="en-US" dirty="0"/>
          </a:p>
          <a:p>
            <a:r>
              <a:rPr lang="en-US" dirty="0"/>
              <a:t>Temple University</a:t>
            </a:r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dkidd@temple.edu</a:t>
            </a:r>
          </a:p>
          <a:p>
            <a:r>
              <a:rPr lang="en-US" dirty="0"/>
              <a:t>@</a:t>
            </a:r>
            <a:r>
              <a:rPr lang="en-US" dirty="0" err="1"/>
              <a:t>PopCultureFreak</a:t>
            </a:r>
            <a:endParaRPr lang="en-US" dirty="0"/>
          </a:p>
          <a:p>
            <a:r>
              <a:rPr lang="en-US" dirty="0" err="1"/>
              <a:t>dustinkidd.net</a:t>
            </a: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 Transformation Workshop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0"/>
            <a:ext cx="9144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53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one inclusive learning objective </a:t>
            </a:r>
          </a:p>
          <a:p>
            <a:r>
              <a:rPr lang="en-US" dirty="0"/>
              <a:t>Briefly describe an inclusive assessment of that objective</a:t>
            </a:r>
          </a:p>
          <a:p>
            <a:r>
              <a:rPr lang="en-US" dirty="0"/>
              <a:t>Identify 2-3 inclusive learning activities that prepare students for that assessment and help to achieve that objective</a:t>
            </a:r>
          </a:p>
          <a:p>
            <a:r>
              <a:rPr lang="en-US" dirty="0"/>
              <a:t>If you have extra time, add additional learning objectives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BACKWARDS DESIGN</a:t>
            </a:r>
          </a:p>
        </p:txBody>
      </p:sp>
    </p:spTree>
    <p:extLst>
      <p:ext uri="{BB962C8B-B14F-4D97-AF65-F5344CB8AC3E}">
        <p14:creationId xmlns:p14="http://schemas.microsoft.com/office/powerpoint/2010/main" val="2079258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a partner or two share what you came up with</a:t>
            </a:r>
          </a:p>
          <a:p>
            <a:pPr lvl="1"/>
            <a:r>
              <a:rPr lang="en-US" dirty="0"/>
              <a:t>What struggles did you have?</a:t>
            </a:r>
          </a:p>
          <a:p>
            <a:pPr lvl="1"/>
            <a:r>
              <a:rPr lang="en-US" dirty="0"/>
              <a:t>What feedback do you have for each other?</a:t>
            </a:r>
          </a:p>
          <a:p>
            <a:pPr lvl="1"/>
            <a:r>
              <a:rPr lang="en-US" dirty="0"/>
              <a:t>What readings might this approach suggest and how do they differ from the readings you currently use?</a:t>
            </a:r>
          </a:p>
          <a:p>
            <a:pPr lvl="1"/>
            <a:r>
              <a:rPr lang="en-US" dirty="0"/>
              <a:t>What issues and opportunities do you anticipate and you extend this to additional learning objectives?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Pair, Share, Public square!</a:t>
            </a:r>
          </a:p>
        </p:txBody>
      </p:sp>
    </p:spTree>
    <p:extLst>
      <p:ext uri="{BB962C8B-B14F-4D97-AF65-F5344CB8AC3E}">
        <p14:creationId xmlns:p14="http://schemas.microsoft.com/office/powerpoint/2010/main" val="916135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inequalities are the direct result of business as usual. You cannot maintain the same practices and expect a new result.</a:t>
            </a:r>
          </a:p>
          <a:p>
            <a:r>
              <a:rPr lang="en-US" dirty="0"/>
              <a:t>We cannot teach every text/author/topic. What and who we teach is a reflection of our priorities.</a:t>
            </a:r>
          </a:p>
          <a:p>
            <a:r>
              <a:rPr lang="en-US" dirty="0"/>
              <a:t>Canons are social constructions that appear stable but are very fluid. Canon change is the result of transformative pedagogical and scholarly practice.</a:t>
            </a:r>
          </a:p>
          <a:p>
            <a:r>
              <a:rPr lang="en-US" dirty="0"/>
              <a:t>Syllabus and curricular transformation is not a 1-time process. It’s a lifelong process that involves on-going conversations with new scholarship, new ideas, new self-reflections, and new inequalities.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Principles</a:t>
            </a:r>
          </a:p>
        </p:txBody>
      </p:sp>
    </p:spTree>
    <p:extLst>
      <p:ext uri="{BB962C8B-B14F-4D97-AF65-F5344CB8AC3E}">
        <p14:creationId xmlns:p14="http://schemas.microsoft.com/office/powerpoint/2010/main" val="3138679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612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Teaching ideas: Teaching for Diversity and Social Justice by </a:t>
            </a:r>
            <a:r>
              <a:rPr lang="en-US" dirty="0" err="1"/>
              <a:t>Maurianne</a:t>
            </a:r>
            <a:r>
              <a:rPr lang="en-US" dirty="0"/>
              <a:t> Adams and Lee Ann Bell</a:t>
            </a:r>
          </a:p>
          <a:p>
            <a:r>
              <a:rPr lang="en-US" dirty="0"/>
              <a:t>Unpacking canons: </a:t>
            </a:r>
          </a:p>
          <a:p>
            <a:pPr lvl="1"/>
            <a:r>
              <a:rPr lang="en-US" dirty="0"/>
              <a:t>Sarah Corse and Saundra </a:t>
            </a:r>
            <a:r>
              <a:rPr lang="en-US" dirty="0" err="1"/>
              <a:t>Westervelt</a:t>
            </a:r>
            <a:r>
              <a:rPr lang="en-US" dirty="0"/>
              <a:t> “Gender and Literary Valorization: The Awakening of a Canonical Novel.” </a:t>
            </a:r>
            <a:r>
              <a:rPr lang="en-US" i="1" dirty="0" err="1"/>
              <a:t>Socilogical</a:t>
            </a:r>
            <a:r>
              <a:rPr lang="en-US" i="1" dirty="0"/>
              <a:t> Perspectives</a:t>
            </a:r>
            <a:r>
              <a:rPr lang="en-US" dirty="0"/>
              <a:t> 2002. </a:t>
            </a:r>
          </a:p>
          <a:p>
            <a:pPr lvl="1"/>
            <a:r>
              <a:rPr lang="en-US" dirty="0"/>
              <a:t>Sarah Corse and Monica Griffin “Cultural Valorization and African American Literary History: Reconstructing the Canon.” </a:t>
            </a:r>
            <a:r>
              <a:rPr lang="en-US" i="1" dirty="0"/>
              <a:t>Sociological Forum</a:t>
            </a:r>
            <a:r>
              <a:rPr lang="en-US" dirty="0"/>
              <a:t> 1997. </a:t>
            </a:r>
          </a:p>
          <a:p>
            <a:pPr lvl="1"/>
            <a:r>
              <a:rPr lang="en-US" dirty="0"/>
              <a:t>Lawrence Levine’s </a:t>
            </a:r>
            <a:r>
              <a:rPr lang="en-US" i="1" dirty="0"/>
              <a:t>Highbrow/Lowbrow</a:t>
            </a:r>
            <a:r>
              <a:rPr lang="en-US" dirty="0"/>
              <a:t> and </a:t>
            </a:r>
            <a:r>
              <a:rPr lang="en-US" i="1" dirty="0"/>
              <a:t>The Opening of the American Mind.</a:t>
            </a:r>
          </a:p>
          <a:p>
            <a:r>
              <a:rPr lang="en-US" dirty="0"/>
              <a:t>Backwards Design: </a:t>
            </a:r>
            <a:r>
              <a:rPr lang="en-US" dirty="0">
                <a:hlinkClick r:id="rId2"/>
              </a:rPr>
              <a:t>https://educationaltechnology.net/backward-design-understanding-by-design/</a:t>
            </a:r>
            <a:r>
              <a:rPr lang="en-US" dirty="0"/>
              <a:t>. </a:t>
            </a:r>
          </a:p>
          <a:p>
            <a:r>
              <a:rPr lang="en-US" dirty="0"/>
              <a:t>The Knapsack Institute: </a:t>
            </a:r>
            <a:r>
              <a:rPr lang="en-US" dirty="0">
                <a:hlinkClick r:id="rId3"/>
              </a:rPr>
              <a:t>https://www.uccs.edu/knapsack/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75903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this workshop is to engage a set of useful practices for addressing inequalities that are institutionalized in our syllabi, such as that our curricula not only reflect those inequalities but even become mechanisms for their reproduction.</a:t>
            </a:r>
          </a:p>
          <a:p>
            <a:r>
              <a:rPr lang="en-US" dirty="0"/>
              <a:t>We will focus on gender from an intersectional perspective, but these practices are useful for many other issues:</a:t>
            </a:r>
          </a:p>
          <a:p>
            <a:pPr lvl="1"/>
            <a:r>
              <a:rPr lang="en-US" dirty="0"/>
              <a:t>Race &amp; Ethnicity</a:t>
            </a:r>
          </a:p>
          <a:p>
            <a:pPr lvl="1"/>
            <a:r>
              <a:rPr lang="en-US" dirty="0"/>
              <a:t>Sexuality</a:t>
            </a:r>
          </a:p>
          <a:p>
            <a:pPr lvl="1"/>
            <a:r>
              <a:rPr lang="en-US" dirty="0"/>
              <a:t>Disability and Health</a:t>
            </a:r>
          </a:p>
          <a:p>
            <a:pPr lvl="1"/>
            <a:r>
              <a:rPr lang="en-US" dirty="0"/>
              <a:t>Nationality </a:t>
            </a:r>
          </a:p>
          <a:p>
            <a:pPr lvl="1"/>
            <a:r>
              <a:rPr lang="en-US" dirty="0"/>
              <a:t>Religion</a:t>
            </a:r>
          </a:p>
          <a:p>
            <a:pPr lvl="1"/>
            <a:r>
              <a:rPr lang="en-US" dirty="0"/>
              <a:t>Ideology &amp; Method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Purpose</a:t>
            </a:r>
          </a:p>
        </p:txBody>
      </p:sp>
    </p:spTree>
    <p:extLst>
      <p:ext uri="{BB962C8B-B14F-4D97-AF65-F5344CB8AC3E}">
        <p14:creationId xmlns:p14="http://schemas.microsoft.com/office/powerpoint/2010/main" val="247604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face facts: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831F74F-273C-514E-98C1-0F8469EA9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982" y="2120900"/>
            <a:ext cx="42418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41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94981"/>
          </a:xfrm>
        </p:spPr>
        <p:txBody>
          <a:bodyPr>
            <a:normAutofit/>
          </a:bodyPr>
          <a:lstStyle/>
          <a:p>
            <a:r>
              <a:rPr lang="en-US" dirty="0"/>
              <a:t>Anyone engaged in the lifelong process of critically examining the relationship between what we teach and the inequalities in the world we live in, as well as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Anyone designing a new class</a:t>
            </a:r>
          </a:p>
          <a:p>
            <a:pPr lvl="1"/>
            <a:r>
              <a:rPr lang="en-US" dirty="0"/>
              <a:t>Anyone who has inherited a course designed by someone else</a:t>
            </a:r>
          </a:p>
          <a:p>
            <a:pPr lvl="1"/>
            <a:r>
              <a:rPr lang="en-US" dirty="0"/>
              <a:t>Anyone designing or approving curricula in a centralized fashion</a:t>
            </a:r>
          </a:p>
          <a:p>
            <a:pPr lvl="2"/>
            <a:r>
              <a:rPr lang="en-US" dirty="0"/>
              <a:t>Department chairs and undergraduate directors</a:t>
            </a:r>
          </a:p>
          <a:p>
            <a:pPr lvl="2"/>
            <a:r>
              <a:rPr lang="en-US" dirty="0"/>
              <a:t>Departmental/programmatic committees</a:t>
            </a:r>
          </a:p>
          <a:p>
            <a:pPr lvl="2"/>
            <a:r>
              <a:rPr lang="en-US" dirty="0"/>
              <a:t>General Education</a:t>
            </a:r>
          </a:p>
          <a:p>
            <a:pPr lvl="2"/>
            <a:r>
              <a:rPr lang="en-US" dirty="0"/>
              <a:t>College/University-wide curricular committees</a:t>
            </a:r>
          </a:p>
          <a:p>
            <a:pPr lvl="1"/>
            <a:r>
              <a:rPr lang="en-US" dirty="0"/>
              <a:t>Anyone concerned about whether their curricula reflects and speaks to their students</a:t>
            </a:r>
          </a:p>
          <a:p>
            <a:pPr lvl="1"/>
            <a:r>
              <a:rPr lang="en-US" dirty="0"/>
              <a:t>Anyone working with a colleague to transform a course</a:t>
            </a:r>
          </a:p>
          <a:p>
            <a:pPr lvl="1"/>
            <a:r>
              <a:rPr lang="en-US" dirty="0"/>
              <a:t>Anyone else?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this workshop for?</a:t>
            </a:r>
          </a:p>
        </p:txBody>
      </p:sp>
    </p:spTree>
    <p:extLst>
      <p:ext uri="{BB962C8B-B14F-4D97-AF65-F5344CB8AC3E}">
        <p14:creationId xmlns:p14="http://schemas.microsoft.com/office/powerpoint/2010/main" val="350604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3950" y="1719071"/>
            <a:ext cx="8775161" cy="4407408"/>
          </a:xfrm>
        </p:spPr>
        <p:txBody>
          <a:bodyPr>
            <a:normAutofit/>
          </a:bodyPr>
          <a:lstStyle/>
          <a:p>
            <a:r>
              <a:rPr lang="en-US" dirty="0"/>
              <a:t>It’s the right thing to do</a:t>
            </a:r>
          </a:p>
          <a:p>
            <a:r>
              <a:rPr lang="en-US" dirty="0"/>
              <a:t>We’re accountable to students to teach material that is reflective of their diversity and the diversity of the world we live in</a:t>
            </a:r>
          </a:p>
          <a:p>
            <a:r>
              <a:rPr lang="en-US" dirty="0"/>
              <a:t>We’re accountable to our fields to teach material that is reflective of the diversity of the field</a:t>
            </a:r>
          </a:p>
          <a:p>
            <a:r>
              <a:rPr lang="en-US" dirty="0"/>
              <a:t>We have a moral and scholarly imperative to examine, understand, critique, and challenge social inequalities</a:t>
            </a:r>
          </a:p>
          <a:p>
            <a:r>
              <a:rPr lang="en-US" dirty="0"/>
              <a:t>We have an opportunity to discover and share new ideas, perspectives, and voices</a:t>
            </a:r>
          </a:p>
          <a:p>
            <a:r>
              <a:rPr lang="en-US" dirty="0"/>
              <a:t>We have an opportunity to expand our understanding of the human experience and share it with our students</a:t>
            </a:r>
          </a:p>
          <a:p>
            <a:r>
              <a:rPr lang="en-US" dirty="0"/>
              <a:t>Anything else?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engage in syllabus transformation and revision?</a:t>
            </a:r>
          </a:p>
        </p:txBody>
      </p:sp>
    </p:spTree>
    <p:extLst>
      <p:ext uri="{BB962C8B-B14F-4D97-AF65-F5344CB8AC3E}">
        <p14:creationId xmlns:p14="http://schemas.microsoft.com/office/powerpoint/2010/main" val="54856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groups of 2-3, share the course that you are critically examining in this workshop:</a:t>
            </a:r>
          </a:p>
          <a:p>
            <a:pPr lvl="1"/>
            <a:r>
              <a:rPr lang="en-US" dirty="0"/>
              <a:t>What is the course and what is the context?</a:t>
            </a:r>
          </a:p>
          <a:p>
            <a:pPr lvl="1"/>
            <a:r>
              <a:rPr lang="en-US" dirty="0"/>
              <a:t>What are your areas of concern?</a:t>
            </a:r>
          </a:p>
          <a:p>
            <a:pPr lvl="1"/>
            <a:r>
              <a:rPr lang="en-US" dirty="0"/>
              <a:t>What ideas do you have already?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you working on?</a:t>
            </a:r>
          </a:p>
        </p:txBody>
      </p:sp>
    </p:spTree>
    <p:extLst>
      <p:ext uri="{BB962C8B-B14F-4D97-AF65-F5344CB8AC3E}">
        <p14:creationId xmlns:p14="http://schemas.microsoft.com/office/powerpoint/2010/main" val="348437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the ADD WOMEN model</a:t>
            </a:r>
          </a:p>
          <a:p>
            <a:pPr lvl="1"/>
            <a:r>
              <a:rPr lang="en-US" dirty="0"/>
              <a:t>Take the existing syllabus and add women authors, perhaps replacing a few of the men or adding women authors as additional readings</a:t>
            </a:r>
          </a:p>
          <a:p>
            <a:r>
              <a:rPr lang="en-US" dirty="0"/>
              <a:t>Use the principles of backwards design</a:t>
            </a:r>
          </a:p>
          <a:p>
            <a:pPr lvl="1"/>
            <a:r>
              <a:rPr lang="en-US" dirty="0"/>
              <a:t>Create inclusive </a:t>
            </a:r>
            <a:r>
              <a:rPr lang="en-US" dirty="0">
                <a:solidFill>
                  <a:srgbClr val="FF6600"/>
                </a:solidFill>
              </a:rPr>
              <a:t>learning objectives </a:t>
            </a:r>
            <a:r>
              <a:rPr lang="en-US" b="1" dirty="0"/>
              <a:t>that follow from an inclusive course description</a:t>
            </a:r>
            <a:endParaRPr lang="en-US" dirty="0">
              <a:solidFill>
                <a:srgbClr val="FF6600"/>
              </a:solidFill>
            </a:endParaRPr>
          </a:p>
          <a:p>
            <a:pPr lvl="1"/>
            <a:r>
              <a:rPr lang="en-US" dirty="0"/>
              <a:t>Design inclusive </a:t>
            </a:r>
            <a:r>
              <a:rPr lang="en-US" dirty="0">
                <a:solidFill>
                  <a:srgbClr val="FF6600"/>
                </a:solidFill>
              </a:rPr>
              <a:t>assessments</a:t>
            </a:r>
            <a:r>
              <a:rPr lang="en-US" dirty="0"/>
              <a:t> that align with learning objectives</a:t>
            </a:r>
          </a:p>
          <a:p>
            <a:pPr lvl="1"/>
            <a:r>
              <a:rPr lang="en-US" dirty="0"/>
              <a:t>Design classroom </a:t>
            </a:r>
            <a:r>
              <a:rPr lang="en-US" dirty="0">
                <a:solidFill>
                  <a:srgbClr val="FF6600"/>
                </a:solidFill>
              </a:rPr>
              <a:t>learning activities </a:t>
            </a:r>
            <a:r>
              <a:rPr lang="en-US" dirty="0"/>
              <a:t>(readings, discussions, lectures, active learning, etc.) that align with the objectives and assessments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2094122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could our learning objectives generate exclusivity?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some ways that we could transform those learning objectives to make them inclusive?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789459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learning objective in Classical Sociological Theory: By the end of this semester, all students should be able to discuss the key contributions of the major founders of the field of sociology.</a:t>
            </a:r>
          </a:p>
          <a:p>
            <a:endParaRPr lang="en-US" dirty="0"/>
          </a:p>
          <a:p>
            <a:pPr lvl="3"/>
            <a:r>
              <a:rPr lang="en-US" dirty="0"/>
              <a:t>PLEASE REVISE!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1605756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102</TotalTime>
  <Words>815</Words>
  <Application>Microsoft Macintosh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Franklin Gothic Medium</vt:lpstr>
      <vt:lpstr>Mangal</vt:lpstr>
      <vt:lpstr>Wingdings</vt:lpstr>
      <vt:lpstr>Wingdings 2</vt:lpstr>
      <vt:lpstr>Grid</vt:lpstr>
      <vt:lpstr>Syllabus Transformation Workshop</vt:lpstr>
      <vt:lpstr>Workshop Purpose</vt:lpstr>
      <vt:lpstr>Let’s face facts:</vt:lpstr>
      <vt:lpstr>Who is this workshop for?</vt:lpstr>
      <vt:lpstr>Why engage in syllabus transformation and revision?</vt:lpstr>
      <vt:lpstr>What are you working on?</vt:lpstr>
      <vt:lpstr>Best Practices</vt:lpstr>
      <vt:lpstr>Learning objectives</vt:lpstr>
      <vt:lpstr>Learning objectives</vt:lpstr>
      <vt:lpstr>BACKWARDS DESIGN</vt:lpstr>
      <vt:lpstr>Pair, Share, Public square!</vt:lpstr>
      <vt:lpstr>Key Principles</vt:lpstr>
      <vt:lpstr>Resources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Transformation Workshop</dc:title>
  <dc:creator>Dustin Kidd</dc:creator>
  <cp:lastModifiedBy>Microsoft Office User</cp:lastModifiedBy>
  <cp:revision>13</cp:revision>
  <dcterms:created xsi:type="dcterms:W3CDTF">2018-03-16T19:43:17Z</dcterms:created>
  <dcterms:modified xsi:type="dcterms:W3CDTF">2018-03-17T13:22:40Z</dcterms:modified>
</cp:coreProperties>
</file>